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8" r:id="rId5"/>
    <p:sldId id="262" r:id="rId6"/>
    <p:sldId id="263" r:id="rId7"/>
    <p:sldId id="278" r:id="rId8"/>
    <p:sldId id="269" r:id="rId9"/>
    <p:sldId id="274" r:id="rId10"/>
    <p:sldId id="275" r:id="rId11"/>
    <p:sldId id="280" r:id="rId12"/>
    <p:sldId id="279" r:id="rId13"/>
    <p:sldId id="277" r:id="rId14"/>
    <p:sldId id="267" r:id="rId15"/>
    <p:sldId id="276" r:id="rId16"/>
    <p:sldId id="281" r:id="rId17"/>
    <p:sldId id="265" r:id="rId18"/>
    <p:sldId id="27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D5EA"/>
    <a:srgbClr val="70AD47"/>
    <a:srgbClr val="E9EBF5"/>
    <a:srgbClr val="33CCCC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6BEDD6-7A51-4C8C-8E64-66CF1113EC2D}" v="80" dt="2020-10-30T07:33:30.4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40F614-04EF-4AF7-8161-999E8FC69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6A17F4-1351-4737-A976-B73A88358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B25C59-FECF-46B6-9CC3-9BFB0AE8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29CAB3-60D8-4201-8CD2-FD05545D5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3394EB-476C-467B-A831-C9BD26F6C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524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844F26-0D2D-4645-AA8F-B70461F08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045EFC-DF29-4A01-BF71-1324BFB0C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AAF04C-BBD7-49DB-B3B3-18FCC6020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0F8A31-E4E3-4091-B5E4-E2F901AE2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176A07-2E63-422A-8658-B2E5A0DDF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5268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1A02EE7-092F-420F-9A2E-FFF9B7663A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B1BF0B8-A07A-4586-AC38-367BB995F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081B4A-539B-4E00-9EB1-9F1E7115A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578616-BBE8-4F1D-9F93-023D0E1CC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913026-ECBE-432B-98C2-AF60CBD7D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15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096AD9-CEB3-40E1-9F3C-BF77EF11A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5FF17A-352A-4B16-B801-D7D83F6D1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50F767-4203-4C20-BBBC-5AAAE781B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E09A97-A4DD-4E3D-A703-7BF386F96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D64D5E-698D-40A8-B00C-5E1927865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2361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1256DD-6D04-4307-AA43-37679A0B0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17F2C2-4251-415A-A8F0-4666FFA15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DDD0F4-98E2-453D-BCEF-4E40C28C2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F9C451-DE75-4523-96A6-E22B5A601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557D4C-D41D-44A7-A684-32FE14D9A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023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E1FE19-C766-4F31-AA2F-4A2700291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7D38C4-BBFB-49BC-B2A6-4F6811A7C7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02C642F-BBA2-4795-8254-FC737E96D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FF9720-0A12-47BC-8D33-B2BC00DA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A4D151-34CC-4BEC-A2EF-61AFDA7B9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2242CA-DCD0-4F3A-A84D-0FC8333FD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847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9B8222-5AF5-48A6-B38A-5E1940598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5AA6F4-4F41-4BD5-A717-3E6663CD3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1CB7CA-2C52-4767-A109-01F4C2FEF4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8103C0-EB4B-4023-A5FC-6D773B15AE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A2D33E2-2407-4E20-9341-F3355ABF7B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810DB3B-F731-492F-A337-8E8390D2A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7F9ADD2-0A50-4410-889F-A8D6E43A0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3C6D0D-4B0F-40E5-A9E3-C2CB0322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4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C08F05-85DB-4607-B374-8B76AFAD0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2FBE5AF-7D6B-4C11-AD99-84EAF7320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6E13286-0000-4735-BAAE-A12B6C91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632CE3-94B0-4ACA-BC18-5EF684AD2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017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CA7560-4667-4332-B6E4-0A0F79B19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38DB30A-5EEE-4EEF-96B2-1907F305A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6084B6-0FFF-4B4C-B687-4AEFE99A5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765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D43DB-34D3-45C6-84BB-AEB389F1E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862985-D8EE-4016-A6DE-16D9FEF84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A582BF-5F45-40CB-BC94-DD41021FC4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8A3F03-F7BA-437C-AE72-9BD59ADE8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EBBF63-9F34-4E73-A6A3-DCB5564C7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A1E6E7-E50B-483A-A4C4-7DCAAEC0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26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F69F02-D933-40DF-9766-43E2D5DD7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57AE626-214E-4931-9D67-DDA6E293F0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8FFB6B-B6FD-469E-94D8-E330D6D38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6DFB20-49AF-4C96-9801-CBBCB3966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84EC6D-624C-4124-9364-2F9F810B0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306E48-2CB0-461E-8D8C-0DB722D59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364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6E28AB1-8575-4F51-97F6-4F2B0E3E2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704D35-86BC-41B0-9576-6CCB15D61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3E573E-3091-4FAE-B106-68682C0E55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874BA-8575-4FBE-9426-2652B44474B7}" type="datetimeFigureOut">
              <a:rPr lang="ko-KR" altLang="en-US" smtClean="0"/>
              <a:t>2020-10-30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00EA1-1BEB-45C7-AE73-84726BC7F5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BACB3B-D7FF-4AB8-AE80-9880F6AD5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C1BA4-57FC-46C3-B494-834D11157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014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0AE935F-3AA6-47C3-ACF1-F3DF004A9C9A}"/>
              </a:ext>
            </a:extLst>
          </p:cNvPr>
          <p:cNvSpPr txBox="1"/>
          <p:nvPr/>
        </p:nvSpPr>
        <p:spPr>
          <a:xfrm>
            <a:off x="2779061" y="1870069"/>
            <a:ext cx="66926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</a:rPr>
              <a:t>Tower of Hanoi</a:t>
            </a:r>
            <a:endParaRPr lang="ko-KR" altLang="en-US" sz="72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E24E95-F86F-46C0-B6E1-BD5C4D859698}"/>
              </a:ext>
            </a:extLst>
          </p:cNvPr>
          <p:cNvSpPr txBox="1"/>
          <p:nvPr/>
        </p:nvSpPr>
        <p:spPr>
          <a:xfrm>
            <a:off x="5896552" y="3733702"/>
            <a:ext cx="4619623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</a:rPr>
              <a:t>Date : 2020 . 10 . 30  </a:t>
            </a:r>
          </a:p>
          <a:p>
            <a:pPr algn="r"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</a:rPr>
              <a:t>Writer : 27</a:t>
            </a:r>
            <a:r>
              <a:rPr lang="ko-KR" altLang="en-US" sz="2000" dirty="0">
                <a:solidFill>
                  <a:schemeClr val="bg1"/>
                </a:solidFill>
              </a:rPr>
              <a:t>기 </a:t>
            </a:r>
            <a:r>
              <a:rPr lang="en-US" altLang="ko-KR" sz="2000" dirty="0">
                <a:solidFill>
                  <a:schemeClr val="bg1"/>
                </a:solidFill>
              </a:rPr>
              <a:t>17</a:t>
            </a:r>
            <a:r>
              <a:rPr lang="ko-KR" altLang="en-US" sz="2000" dirty="0">
                <a:solidFill>
                  <a:schemeClr val="bg1"/>
                </a:solidFill>
              </a:rPr>
              <a:t>백수만</a:t>
            </a: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A8462A3-207E-47C2-BCD2-2F07C9482F54}"/>
              </a:ext>
            </a:extLst>
          </p:cNvPr>
          <p:cNvCxnSpPr/>
          <p:nvPr/>
        </p:nvCxnSpPr>
        <p:spPr>
          <a:xfrm>
            <a:off x="1738745" y="3224813"/>
            <a:ext cx="871450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F48B06E3-240A-4B11-8108-26A9808B4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pic>
        <p:nvPicPr>
          <p:cNvPr id="4" name="그림 3" descr="실내, 개체, 테이블, 플런저이(가) 표시된 사진&#10;&#10;자동 생성된 설명">
            <a:extLst>
              <a:ext uri="{FF2B5EF4-FFF2-40B4-BE49-F238E27FC236}">
                <a16:creationId xmlns:a16="http://schemas.microsoft.com/office/drawing/2014/main" id="{C3A9C07E-62E4-4927-BD54-FA6AE7CBCA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021" y="3633187"/>
            <a:ext cx="1980079" cy="264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815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02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1188821" y="312033"/>
            <a:ext cx="813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Project Schedule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1188821" y="558134"/>
            <a:ext cx="8134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Current Process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A3AF474-5FCE-4201-AE34-9EEE288971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1CFB1B-79CC-4325-9386-0E71880EFD06}"/>
              </a:ext>
            </a:extLst>
          </p:cNvPr>
          <p:cNvSpPr txBox="1"/>
          <p:nvPr/>
        </p:nvSpPr>
        <p:spPr>
          <a:xfrm>
            <a:off x="1188820" y="1344265"/>
            <a:ext cx="381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고리 검출 및 문제 해결</a:t>
            </a:r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4" name="bandicam 2020-10-30 16-14-18-989">
            <a:hlinkClick r:id="" action="ppaction://media"/>
            <a:extLst>
              <a:ext uri="{FF2B5EF4-FFF2-40B4-BE49-F238E27FC236}">
                <a16:creationId xmlns:a16="http://schemas.microsoft.com/office/drawing/2014/main" id="{17767BB9-1F5A-45F2-B4EA-6A90879072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9229" y="1931722"/>
            <a:ext cx="10802471" cy="382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201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03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1188821" y="312033"/>
            <a:ext cx="813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Occurred Problem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1188821" y="558134"/>
            <a:ext cx="8134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Occurred Problem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BA025C9-3001-485D-A89B-6846C8DBC9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7529B1-2445-4B8D-AA89-3A872BA12AC3}"/>
              </a:ext>
            </a:extLst>
          </p:cNvPr>
          <p:cNvSpPr txBox="1"/>
          <p:nvPr/>
        </p:nvSpPr>
        <p:spPr>
          <a:xfrm>
            <a:off x="1479176" y="2429306"/>
            <a:ext cx="99149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ko-KR" altLang="en-US" dirty="0">
                <a:solidFill>
                  <a:schemeClr val="bg1"/>
                </a:solidFill>
              </a:rPr>
              <a:t>빛의 영향을 많이 받아 환경이 </a:t>
            </a:r>
            <a:r>
              <a:rPr lang="ko-KR" altLang="en-US" dirty="0" err="1">
                <a:solidFill>
                  <a:schemeClr val="bg1"/>
                </a:solidFill>
              </a:rPr>
              <a:t>바뀔때</a:t>
            </a:r>
            <a:r>
              <a:rPr lang="ko-KR" altLang="en-US" dirty="0">
                <a:solidFill>
                  <a:schemeClr val="bg1"/>
                </a:solidFill>
              </a:rPr>
              <a:t> 마다 </a:t>
            </a:r>
            <a:r>
              <a:rPr lang="en-US" altLang="ko-KR" dirty="0">
                <a:solidFill>
                  <a:schemeClr val="bg1"/>
                </a:solidFill>
              </a:rPr>
              <a:t>HSV</a:t>
            </a:r>
            <a:r>
              <a:rPr lang="ko-KR" altLang="en-US" dirty="0">
                <a:solidFill>
                  <a:schemeClr val="bg1"/>
                </a:solidFill>
              </a:rPr>
              <a:t>값을 조정 </a:t>
            </a:r>
            <a:r>
              <a:rPr lang="ko-KR" altLang="en-US" dirty="0" err="1">
                <a:solidFill>
                  <a:schemeClr val="bg1"/>
                </a:solidFill>
              </a:rPr>
              <a:t>해줘야한다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AutoNum type="arabicParenR"/>
            </a:pPr>
            <a:endParaRPr lang="en-US" altLang="ko-KR" dirty="0">
              <a:solidFill>
                <a:schemeClr val="bg1"/>
              </a:solidFill>
            </a:endParaRPr>
          </a:p>
          <a:p>
            <a:pPr marL="342900" indent="-342900">
              <a:buAutoNum type="arabicParenR"/>
            </a:pPr>
            <a:endParaRPr lang="en-US" altLang="ko-KR" dirty="0">
              <a:solidFill>
                <a:schemeClr val="bg1"/>
              </a:solidFill>
            </a:endParaRPr>
          </a:p>
          <a:p>
            <a:pPr marL="342900" indent="-342900">
              <a:buAutoNum type="arabicParenR"/>
            </a:pPr>
            <a:r>
              <a:rPr lang="ko-KR" altLang="en-US" dirty="0">
                <a:solidFill>
                  <a:schemeClr val="bg1"/>
                </a:solidFill>
              </a:rPr>
              <a:t>유전 되는 횟수가 고리의 개수마다 다르다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lvl="1"/>
            <a:r>
              <a:rPr lang="ko-KR" altLang="en-US" dirty="0">
                <a:solidFill>
                  <a:schemeClr val="bg1"/>
                </a:solidFill>
              </a:rPr>
              <a:t>예를 들어</a:t>
            </a:r>
            <a:r>
              <a:rPr lang="en-US" altLang="ko-KR" dirty="0">
                <a:solidFill>
                  <a:schemeClr val="bg1"/>
                </a:solidFill>
              </a:rPr>
              <a:t>,</a:t>
            </a:r>
            <a:r>
              <a:rPr lang="ko-KR" altLang="en-US" dirty="0">
                <a:solidFill>
                  <a:schemeClr val="bg1"/>
                </a:solidFill>
              </a:rPr>
              <a:t> 고리가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개이면 </a:t>
            </a:r>
            <a:r>
              <a:rPr lang="en-US" altLang="ko-KR" dirty="0">
                <a:solidFill>
                  <a:schemeClr val="bg1"/>
                </a:solidFill>
              </a:rPr>
              <a:t>2~4</a:t>
            </a:r>
            <a:r>
              <a:rPr lang="ko-KR" altLang="en-US" dirty="0">
                <a:solidFill>
                  <a:schemeClr val="bg1"/>
                </a:solidFill>
              </a:rPr>
              <a:t>번 유전을 하면 더 이상 유전을 하지 </a:t>
            </a:r>
            <a:r>
              <a:rPr lang="ko-KR" altLang="en-US" dirty="0" err="1">
                <a:solidFill>
                  <a:schemeClr val="bg1"/>
                </a:solidFill>
              </a:rPr>
              <a:t>않는반면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endParaRPr lang="en-US" altLang="ko-KR" dirty="0">
              <a:solidFill>
                <a:schemeClr val="bg1"/>
              </a:solidFill>
            </a:endParaRPr>
          </a:p>
          <a:p>
            <a:pPr lvl="1"/>
            <a:r>
              <a:rPr lang="ko-KR" altLang="en-US" dirty="0">
                <a:solidFill>
                  <a:schemeClr val="bg1"/>
                </a:solidFill>
              </a:rPr>
              <a:t>고리가 </a:t>
            </a:r>
            <a:r>
              <a:rPr lang="en-US" altLang="ko-KR" dirty="0">
                <a:solidFill>
                  <a:schemeClr val="bg1"/>
                </a:solidFill>
              </a:rPr>
              <a:t>6</a:t>
            </a:r>
            <a:r>
              <a:rPr lang="ko-KR" altLang="en-US" dirty="0">
                <a:solidFill>
                  <a:schemeClr val="bg1"/>
                </a:solidFill>
              </a:rPr>
              <a:t>개이면 </a:t>
            </a:r>
            <a:r>
              <a:rPr lang="en-US" altLang="ko-KR" dirty="0">
                <a:solidFill>
                  <a:schemeClr val="bg1"/>
                </a:solidFill>
              </a:rPr>
              <a:t>7~9</a:t>
            </a:r>
            <a:r>
              <a:rPr lang="ko-KR" altLang="en-US" dirty="0">
                <a:solidFill>
                  <a:schemeClr val="bg1"/>
                </a:solidFill>
              </a:rPr>
              <a:t>번 유전을 하고 더 이상 유전을 하지 않는다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67985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03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1188821" y="312033"/>
            <a:ext cx="813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Occurred Problem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1188821" y="558134"/>
            <a:ext cx="8134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Solution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BA025C9-3001-485D-A89B-6846C8DBC9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8DB4C31-FD1F-4CD3-93B8-20444197963C}"/>
              </a:ext>
            </a:extLst>
          </p:cNvPr>
          <p:cNvSpPr txBox="1"/>
          <p:nvPr/>
        </p:nvSpPr>
        <p:spPr>
          <a:xfrm>
            <a:off x="860611" y="1540193"/>
            <a:ext cx="9914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ko-KR" altLang="en-US" dirty="0">
                <a:solidFill>
                  <a:schemeClr val="bg1"/>
                </a:solidFill>
              </a:rPr>
              <a:t>빛의 영향을 많이 받아 환경이 </a:t>
            </a:r>
            <a:r>
              <a:rPr lang="ko-KR" altLang="en-US" dirty="0" err="1">
                <a:solidFill>
                  <a:schemeClr val="bg1"/>
                </a:solidFill>
              </a:rPr>
              <a:t>바뀔때</a:t>
            </a:r>
            <a:r>
              <a:rPr lang="ko-KR" altLang="en-US" dirty="0">
                <a:solidFill>
                  <a:schemeClr val="bg1"/>
                </a:solidFill>
              </a:rPr>
              <a:t> 마다 </a:t>
            </a:r>
            <a:r>
              <a:rPr lang="en-US" altLang="ko-KR" dirty="0">
                <a:solidFill>
                  <a:schemeClr val="bg1"/>
                </a:solidFill>
              </a:rPr>
              <a:t>HSV</a:t>
            </a:r>
            <a:r>
              <a:rPr lang="ko-KR" altLang="en-US" dirty="0">
                <a:solidFill>
                  <a:schemeClr val="bg1"/>
                </a:solidFill>
              </a:rPr>
              <a:t>값을 조정 </a:t>
            </a:r>
            <a:r>
              <a:rPr lang="ko-KR" altLang="en-US" dirty="0" err="1">
                <a:solidFill>
                  <a:schemeClr val="bg1"/>
                </a:solidFill>
              </a:rPr>
              <a:t>해줘야한다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AF7915A-E247-4783-B6A6-9EDCD97F3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611" y="2166813"/>
            <a:ext cx="6382871" cy="407155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16072A1-9EA0-46F8-A713-86D090995B6B}"/>
              </a:ext>
            </a:extLst>
          </p:cNvPr>
          <p:cNvSpPr txBox="1"/>
          <p:nvPr/>
        </p:nvSpPr>
        <p:spPr>
          <a:xfrm>
            <a:off x="7243482" y="2478671"/>
            <a:ext cx="440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HSV</a:t>
            </a:r>
            <a:r>
              <a:rPr lang="ko-KR" altLang="en-US" dirty="0">
                <a:solidFill>
                  <a:schemeClr val="bg1"/>
                </a:solidFill>
              </a:rPr>
              <a:t>값을 조절해주는 툴을 따로 만듭니다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745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03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1188821" y="312033"/>
            <a:ext cx="813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Occurred Problem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1188821" y="558134"/>
            <a:ext cx="8134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Solution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BA025C9-3001-485D-A89B-6846C8DBC9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2FAFE0-C130-4490-894D-A2824D27DFF3}"/>
              </a:ext>
            </a:extLst>
          </p:cNvPr>
          <p:cNvSpPr txBox="1"/>
          <p:nvPr/>
        </p:nvSpPr>
        <p:spPr>
          <a:xfrm>
            <a:off x="1102291" y="1642006"/>
            <a:ext cx="99149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2)   </a:t>
            </a:r>
            <a:r>
              <a:rPr lang="ko-KR" altLang="en-US" dirty="0">
                <a:solidFill>
                  <a:schemeClr val="bg1"/>
                </a:solidFill>
              </a:rPr>
              <a:t>유전 되는 횟수가 고리의 개수마다 다르다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lvl="1"/>
            <a:r>
              <a:rPr lang="ko-KR" altLang="en-US" dirty="0">
                <a:solidFill>
                  <a:schemeClr val="bg1"/>
                </a:solidFill>
              </a:rPr>
              <a:t>예를 들어</a:t>
            </a:r>
            <a:r>
              <a:rPr lang="en-US" altLang="ko-KR" dirty="0">
                <a:solidFill>
                  <a:schemeClr val="bg1"/>
                </a:solidFill>
              </a:rPr>
              <a:t>,</a:t>
            </a:r>
            <a:r>
              <a:rPr lang="ko-KR" altLang="en-US" dirty="0">
                <a:solidFill>
                  <a:schemeClr val="bg1"/>
                </a:solidFill>
              </a:rPr>
              <a:t> 고리가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개이면 </a:t>
            </a:r>
            <a:r>
              <a:rPr lang="en-US" altLang="ko-KR" dirty="0">
                <a:solidFill>
                  <a:schemeClr val="bg1"/>
                </a:solidFill>
              </a:rPr>
              <a:t>2~4</a:t>
            </a:r>
            <a:r>
              <a:rPr lang="ko-KR" altLang="en-US" dirty="0">
                <a:solidFill>
                  <a:schemeClr val="bg1"/>
                </a:solidFill>
              </a:rPr>
              <a:t>번 유전을 하면 더 이상 유전을 하지 </a:t>
            </a:r>
            <a:r>
              <a:rPr lang="ko-KR" altLang="en-US" dirty="0" err="1">
                <a:solidFill>
                  <a:schemeClr val="bg1"/>
                </a:solidFill>
              </a:rPr>
              <a:t>않는반면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endParaRPr lang="en-US" altLang="ko-KR" dirty="0">
              <a:solidFill>
                <a:schemeClr val="bg1"/>
              </a:solidFill>
            </a:endParaRPr>
          </a:p>
          <a:p>
            <a:pPr lvl="1"/>
            <a:r>
              <a:rPr lang="ko-KR" altLang="en-US" dirty="0">
                <a:solidFill>
                  <a:schemeClr val="bg1"/>
                </a:solidFill>
              </a:rPr>
              <a:t>고리가 </a:t>
            </a:r>
            <a:r>
              <a:rPr lang="en-US" altLang="ko-KR" dirty="0">
                <a:solidFill>
                  <a:schemeClr val="bg1"/>
                </a:solidFill>
              </a:rPr>
              <a:t>6</a:t>
            </a:r>
            <a:r>
              <a:rPr lang="ko-KR" altLang="en-US" dirty="0">
                <a:solidFill>
                  <a:schemeClr val="bg1"/>
                </a:solidFill>
              </a:rPr>
              <a:t>개이면 </a:t>
            </a:r>
            <a:r>
              <a:rPr lang="en-US" altLang="ko-KR" dirty="0">
                <a:solidFill>
                  <a:schemeClr val="bg1"/>
                </a:solidFill>
              </a:rPr>
              <a:t>7~9</a:t>
            </a:r>
            <a:r>
              <a:rPr lang="ko-KR" altLang="en-US" dirty="0">
                <a:solidFill>
                  <a:schemeClr val="bg1"/>
                </a:solidFill>
              </a:rPr>
              <a:t>번 유전을 하고 더 이상 유전을 하지 않는다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lvl="1"/>
            <a:endParaRPr lang="en-US" altLang="ko-KR" dirty="0">
              <a:solidFill>
                <a:schemeClr val="bg1"/>
              </a:solidFill>
            </a:endParaRPr>
          </a:p>
          <a:p>
            <a:pPr lvl="1"/>
            <a:endParaRPr lang="en-US" altLang="ko-KR" dirty="0">
              <a:solidFill>
                <a:schemeClr val="bg1"/>
              </a:solidFill>
            </a:endParaRPr>
          </a:p>
          <a:p>
            <a:pPr lvl="1"/>
            <a:endParaRPr lang="en-US" altLang="ko-KR" dirty="0">
              <a:solidFill>
                <a:schemeClr val="bg1"/>
              </a:solidFill>
            </a:endParaRPr>
          </a:p>
          <a:p>
            <a:pPr lvl="1"/>
            <a:r>
              <a:rPr lang="ko-KR" altLang="en-US" dirty="0">
                <a:solidFill>
                  <a:schemeClr val="bg1"/>
                </a:solidFill>
              </a:rPr>
              <a:t>고리 개수마다 유전 하는 수를 다르게 하는 방법 등 차후 수정할 예정입니다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5777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04</a:t>
            </a:r>
            <a:endParaRPr lang="ko-KR" altLang="en-US" sz="3200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DFDE4EB-D092-4D5E-9DA0-710858D29B21}"/>
              </a:ext>
            </a:extLst>
          </p:cNvPr>
          <p:cNvSpPr txBox="1"/>
          <p:nvPr/>
        </p:nvSpPr>
        <p:spPr>
          <a:xfrm>
            <a:off x="1275335" y="419755"/>
            <a:ext cx="4619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Modified Project Schedule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4AC4799-9640-4F10-AA61-46C522AD25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8B3B6E12-4883-488A-A895-C3D047D3C4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9112823"/>
              </p:ext>
            </p:extLst>
          </p:nvPr>
        </p:nvGraphicFramePr>
        <p:xfrm>
          <a:off x="616724" y="2186606"/>
          <a:ext cx="10949025" cy="24847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2565">
                  <a:extLst>
                    <a:ext uri="{9D8B030D-6E8A-4147-A177-3AD203B41FA5}">
                      <a16:colId xmlns:a16="http://schemas.microsoft.com/office/drawing/2014/main" val="4117973611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2700927802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4138760146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696988173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2828067265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966625682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3116491015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239660863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2509700483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3510371270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3742751936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3876912292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2106125871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3817062475"/>
                    </a:ext>
                  </a:extLst>
                </a:gridCol>
                <a:gridCol w="621890">
                  <a:extLst>
                    <a:ext uri="{9D8B030D-6E8A-4147-A177-3AD203B41FA5}">
                      <a16:colId xmlns:a16="http://schemas.microsoft.com/office/drawing/2014/main" val="2473502924"/>
                    </a:ext>
                  </a:extLst>
                </a:gridCol>
              </a:tblGrid>
              <a:tr h="486206"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10M</a:t>
                      </a:r>
                      <a:endParaRPr lang="ko-KR" altLang="en-US" sz="1600" dirty="0"/>
                    </a:p>
                  </a:txBody>
                  <a:tcPr anchor="ctr"/>
                </a:tc>
                <a:tc gridSpan="1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11M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8902404"/>
                  </a:ext>
                </a:extLst>
              </a:tr>
              <a:tr h="4862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9577917"/>
                  </a:ext>
                </a:extLst>
              </a:tr>
              <a:tr h="5399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알고리즘 문제해결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9386759"/>
                  </a:ext>
                </a:extLst>
              </a:tr>
              <a:tr h="486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</a:t>
                      </a:r>
                      <a:r>
                        <a:rPr lang="ko-KR" altLang="en-US" dirty="0"/>
                        <a:t>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5518446"/>
                  </a:ext>
                </a:extLst>
              </a:tr>
              <a:tr h="4862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디버깅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993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3254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04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2024061" y="3805975"/>
            <a:ext cx="8134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Braxton" panose="03060000000000000000" pitchFamily="66" charset="0"/>
              </a:rPr>
              <a:t>Thank You for Listening</a:t>
            </a:r>
            <a:endParaRPr lang="ko-KR" altLang="en-US" sz="2000" dirty="0">
              <a:solidFill>
                <a:schemeClr val="bg1"/>
              </a:solidFill>
              <a:latin typeface="Braxton" panose="03060000000000000000" pitchFamily="66" charset="0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2024061" y="2697979"/>
            <a:ext cx="81343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>
                <a:solidFill>
                  <a:schemeClr val="bg1"/>
                </a:solidFill>
              </a:rPr>
              <a:t>Q&amp;A</a:t>
            </a:r>
            <a:endParaRPr lang="en-US" altLang="ko-KR" sz="8800" dirty="0">
              <a:solidFill>
                <a:schemeClr val="bg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BA025C9-3001-485D-A89B-6846C8DBC9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8BE7254-3947-473D-8D90-4B3ECE7F6B90}"/>
              </a:ext>
            </a:extLst>
          </p:cNvPr>
          <p:cNvCxnSpPr>
            <a:cxnSpLocks/>
          </p:cNvCxnSpPr>
          <p:nvPr/>
        </p:nvCxnSpPr>
        <p:spPr>
          <a:xfrm>
            <a:off x="4901384" y="3805975"/>
            <a:ext cx="237970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D1A6F66A-8B5B-4771-915B-61E2D5B630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56" t="39340" r="38828" b="36699"/>
          <a:stretch/>
        </p:blipFill>
        <p:spPr>
          <a:xfrm>
            <a:off x="4749553" y="2697978"/>
            <a:ext cx="2708522" cy="164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097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006BC2B-ACE9-42DC-B06B-5265728BDB1B}"/>
              </a:ext>
            </a:extLst>
          </p:cNvPr>
          <p:cNvSpPr/>
          <p:nvPr/>
        </p:nvSpPr>
        <p:spPr>
          <a:xfrm>
            <a:off x="592054" y="401052"/>
            <a:ext cx="2743199" cy="571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B20156-ACF7-4985-BE89-6709A38A3A9C}"/>
              </a:ext>
            </a:extLst>
          </p:cNvPr>
          <p:cNvSpPr txBox="1"/>
          <p:nvPr/>
        </p:nvSpPr>
        <p:spPr>
          <a:xfrm>
            <a:off x="592054" y="458202"/>
            <a:ext cx="31908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CONTENTS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134EC42-A341-4FA0-AC07-ADDE26EF6656}"/>
              </a:ext>
            </a:extLst>
          </p:cNvPr>
          <p:cNvCxnSpPr>
            <a:cxnSpLocks/>
            <a:stCxn id="10" idx="4"/>
            <a:endCxn id="13" idx="4"/>
          </p:cNvCxnSpPr>
          <p:nvPr/>
        </p:nvCxnSpPr>
        <p:spPr>
          <a:xfrm>
            <a:off x="5056759" y="1720766"/>
            <a:ext cx="0" cy="441307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:a16="http://schemas.microsoft.com/office/drawing/2014/main" id="{791B8C38-20B5-4818-AE91-C536BAF74437}"/>
              </a:ext>
            </a:extLst>
          </p:cNvPr>
          <p:cNvSpPr/>
          <p:nvPr/>
        </p:nvSpPr>
        <p:spPr>
          <a:xfrm>
            <a:off x="4932936" y="1451030"/>
            <a:ext cx="247646" cy="269736"/>
          </a:xfrm>
          <a:prstGeom prst="ellipse">
            <a:avLst/>
          </a:prstGeom>
          <a:solidFill>
            <a:schemeClr val="tx2">
              <a:lumMod val="5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642A10B-79FB-4BC3-84A1-3257EF7A5382}"/>
              </a:ext>
            </a:extLst>
          </p:cNvPr>
          <p:cNvSpPr/>
          <p:nvPr/>
        </p:nvSpPr>
        <p:spPr>
          <a:xfrm>
            <a:off x="4932936" y="2198445"/>
            <a:ext cx="247646" cy="269736"/>
          </a:xfrm>
          <a:prstGeom prst="ellipse">
            <a:avLst/>
          </a:prstGeom>
          <a:solidFill>
            <a:schemeClr val="tx2">
              <a:lumMod val="5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7447446E-F023-4B37-8322-22A96CFADEF9}"/>
              </a:ext>
            </a:extLst>
          </p:cNvPr>
          <p:cNvSpPr/>
          <p:nvPr/>
        </p:nvSpPr>
        <p:spPr>
          <a:xfrm>
            <a:off x="4918931" y="5137234"/>
            <a:ext cx="247646" cy="269736"/>
          </a:xfrm>
          <a:prstGeom prst="ellipse">
            <a:avLst/>
          </a:prstGeom>
          <a:solidFill>
            <a:schemeClr val="tx2">
              <a:lumMod val="5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DD6044C-BD47-4B7A-BA32-A1531F9F5767}"/>
              </a:ext>
            </a:extLst>
          </p:cNvPr>
          <p:cNvSpPr/>
          <p:nvPr/>
        </p:nvSpPr>
        <p:spPr>
          <a:xfrm>
            <a:off x="4932936" y="5864109"/>
            <a:ext cx="247646" cy="269736"/>
          </a:xfrm>
          <a:prstGeom prst="ellipse">
            <a:avLst/>
          </a:prstGeom>
          <a:solidFill>
            <a:schemeClr val="tx2">
              <a:lumMod val="5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676107-4317-453C-9E1A-636AD1C17302}"/>
              </a:ext>
            </a:extLst>
          </p:cNvPr>
          <p:cNvSpPr txBox="1"/>
          <p:nvPr/>
        </p:nvSpPr>
        <p:spPr>
          <a:xfrm>
            <a:off x="5409187" y="1357387"/>
            <a:ext cx="4619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Project Introduction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29E704-CE25-4270-89CB-E74F96D68581}"/>
              </a:ext>
            </a:extLst>
          </p:cNvPr>
          <p:cNvSpPr txBox="1"/>
          <p:nvPr/>
        </p:nvSpPr>
        <p:spPr>
          <a:xfrm>
            <a:off x="5451768" y="3605476"/>
            <a:ext cx="4619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Occurred Problem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248D0A-5BDE-4D8E-BB2D-68437055C419}"/>
              </a:ext>
            </a:extLst>
          </p:cNvPr>
          <p:cNvSpPr txBox="1"/>
          <p:nvPr/>
        </p:nvSpPr>
        <p:spPr>
          <a:xfrm>
            <a:off x="5437043" y="2087192"/>
            <a:ext cx="4619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Project Schedule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08FE6F-6E63-440B-9459-4FAA73B7F474}"/>
              </a:ext>
            </a:extLst>
          </p:cNvPr>
          <p:cNvSpPr txBox="1"/>
          <p:nvPr/>
        </p:nvSpPr>
        <p:spPr>
          <a:xfrm>
            <a:off x="5409185" y="5753661"/>
            <a:ext cx="4619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Q &amp; A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FE8E88-0460-43DE-ABE1-056597DE1DE3}"/>
              </a:ext>
            </a:extLst>
          </p:cNvPr>
          <p:cNvSpPr txBox="1"/>
          <p:nvPr/>
        </p:nvSpPr>
        <p:spPr>
          <a:xfrm>
            <a:off x="5983285" y="3906067"/>
            <a:ext cx="4619623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</a:rPr>
              <a:t>- Occurred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Problem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</a:rPr>
              <a:t>- Solution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84519F01-D105-4018-A4E1-B3F41B52EE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AF404D7-ADC2-4F11-878A-29924D6811FD}"/>
              </a:ext>
            </a:extLst>
          </p:cNvPr>
          <p:cNvSpPr txBox="1"/>
          <p:nvPr/>
        </p:nvSpPr>
        <p:spPr>
          <a:xfrm>
            <a:off x="5983285" y="2440813"/>
            <a:ext cx="4619623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</a:rPr>
              <a:t>- Project Schedule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</a:rPr>
              <a:t>- Current Process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184805-DBD9-44FA-A690-5DE179D99001}"/>
              </a:ext>
            </a:extLst>
          </p:cNvPr>
          <p:cNvSpPr txBox="1"/>
          <p:nvPr/>
        </p:nvSpPr>
        <p:spPr>
          <a:xfrm>
            <a:off x="5409184" y="5023856"/>
            <a:ext cx="4619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Modified Project Schedule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341DACB9-705B-4A46-9AE4-BD71A37A98D2}"/>
              </a:ext>
            </a:extLst>
          </p:cNvPr>
          <p:cNvSpPr/>
          <p:nvPr/>
        </p:nvSpPr>
        <p:spPr>
          <a:xfrm>
            <a:off x="4932936" y="3725247"/>
            <a:ext cx="247646" cy="269736"/>
          </a:xfrm>
          <a:prstGeom prst="ellipse">
            <a:avLst/>
          </a:prstGeom>
          <a:solidFill>
            <a:schemeClr val="tx2">
              <a:lumMod val="50000"/>
            </a:schemeClr>
          </a:solidFill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240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01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1188821" y="312033"/>
            <a:ext cx="813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Project Introduction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1188821" y="585071"/>
            <a:ext cx="8134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Project Introduction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041D1A2-C298-4EEE-9C36-D0DD0048D4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2C0CEAF-A316-4ACF-8F0C-1BF73995285A}"/>
              </a:ext>
            </a:extLst>
          </p:cNvPr>
          <p:cNvSpPr txBox="1"/>
          <p:nvPr/>
        </p:nvSpPr>
        <p:spPr>
          <a:xfrm>
            <a:off x="570911" y="2842334"/>
            <a:ext cx="112615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solidFill>
                  <a:schemeClr val="bg1"/>
                </a:solidFill>
              </a:rPr>
              <a:t>openCV</a:t>
            </a:r>
            <a:r>
              <a:rPr lang="ko-KR" altLang="en-US" sz="2400" dirty="0">
                <a:solidFill>
                  <a:schemeClr val="bg1"/>
                </a:solidFill>
              </a:rPr>
              <a:t>를 이용하여 고리가 어느 막대에 있는지를 인식하여</a:t>
            </a:r>
            <a:r>
              <a:rPr lang="en-US" altLang="ko-KR" sz="2400" dirty="0">
                <a:solidFill>
                  <a:schemeClr val="bg1"/>
                </a:solidFill>
              </a:rPr>
              <a:t> </a:t>
            </a:r>
            <a:r>
              <a:rPr lang="ko-KR" altLang="en-US" sz="2400" dirty="0">
                <a:solidFill>
                  <a:schemeClr val="bg1"/>
                </a:solidFill>
              </a:rPr>
              <a:t>유전알고리즘을 </a:t>
            </a:r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ko-KR" altLang="en-US" sz="2400" dirty="0">
                <a:solidFill>
                  <a:schemeClr val="bg1"/>
                </a:solidFill>
              </a:rPr>
              <a:t>이용하여 문제풀이 방법을 찾고 사용자에게 보여주는 작품입니다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290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01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1188821" y="312033"/>
            <a:ext cx="813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Project Introduction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1188821" y="585071"/>
            <a:ext cx="8134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Project Introduction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041D1A2-C298-4EEE-9C36-D0DD0048D4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17D7427-E268-4732-AA7B-13B39D0FC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903" y="1584404"/>
            <a:ext cx="9028668" cy="463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031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02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1188821" y="312033"/>
            <a:ext cx="813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Project Schedule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1188821" y="558134"/>
            <a:ext cx="8134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Project Schedule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A3AF474-5FCE-4201-AE34-9EEE28897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611AE95-F08E-4759-9959-B469B349F3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754635"/>
              </p:ext>
            </p:extLst>
          </p:nvPr>
        </p:nvGraphicFramePr>
        <p:xfrm>
          <a:off x="1460140" y="1546602"/>
          <a:ext cx="9262194" cy="4019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2864">
                  <a:extLst>
                    <a:ext uri="{9D8B030D-6E8A-4147-A177-3AD203B41FA5}">
                      <a16:colId xmlns:a16="http://schemas.microsoft.com/office/drawing/2014/main" val="3103143124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2700927802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4138760146"/>
                    </a:ext>
                  </a:extLst>
                </a:gridCol>
                <a:gridCol w="557530">
                  <a:extLst>
                    <a:ext uri="{9D8B030D-6E8A-4147-A177-3AD203B41FA5}">
                      <a16:colId xmlns:a16="http://schemas.microsoft.com/office/drawing/2014/main" val="2828067265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3116491015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2509700483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3742751936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1680302165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2106125871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3817062475"/>
                    </a:ext>
                  </a:extLst>
                </a:gridCol>
              </a:tblGrid>
              <a:tr h="432000"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9M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10M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11M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8902404"/>
                  </a:ext>
                </a:extLst>
              </a:tr>
              <a:tr h="4320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2w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9577917"/>
                  </a:ext>
                </a:extLst>
              </a:tr>
              <a:tr h="6856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기본 알고리즘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rowSpan="5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중간고사</a:t>
                      </a:r>
                    </a:p>
                  </a:txBody>
                  <a:tcPr vert="eaVert" anchor="ctr"/>
                </a:tc>
                <a:tc rowSpan="5"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9386759"/>
                  </a:ext>
                </a:extLst>
              </a:tr>
              <a:tr h="6173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유전 알고리즘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5518446"/>
                  </a:ext>
                </a:extLst>
              </a:tr>
              <a:tr h="6173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막대 고리 검출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9993668"/>
                  </a:ext>
                </a:extLst>
              </a:tr>
              <a:tr h="6173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 </a:t>
                      </a:r>
                      <a:r>
                        <a:rPr lang="ko-KR" altLang="en-US" dirty="0"/>
                        <a:t>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0369839"/>
                  </a:ext>
                </a:extLst>
              </a:tr>
              <a:tr h="6173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디버깅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742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981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02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1188821" y="312033"/>
            <a:ext cx="813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Project Schedule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1188821" y="558134"/>
            <a:ext cx="8134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Current Process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A3AF474-5FCE-4201-AE34-9EEE28897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D3E5810-6A6B-4288-9F90-8A0DF9448A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028836"/>
              </p:ext>
            </p:extLst>
          </p:nvPr>
        </p:nvGraphicFramePr>
        <p:xfrm>
          <a:off x="1460140" y="1546602"/>
          <a:ext cx="9262194" cy="4019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2864">
                  <a:extLst>
                    <a:ext uri="{9D8B030D-6E8A-4147-A177-3AD203B41FA5}">
                      <a16:colId xmlns:a16="http://schemas.microsoft.com/office/drawing/2014/main" val="3103143124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2700927802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4138760146"/>
                    </a:ext>
                  </a:extLst>
                </a:gridCol>
                <a:gridCol w="557530">
                  <a:extLst>
                    <a:ext uri="{9D8B030D-6E8A-4147-A177-3AD203B41FA5}">
                      <a16:colId xmlns:a16="http://schemas.microsoft.com/office/drawing/2014/main" val="2828067265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3116491015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2509700483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3742751936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1680302165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2106125871"/>
                    </a:ext>
                  </a:extLst>
                </a:gridCol>
                <a:gridCol w="607725">
                  <a:extLst>
                    <a:ext uri="{9D8B030D-6E8A-4147-A177-3AD203B41FA5}">
                      <a16:colId xmlns:a16="http://schemas.microsoft.com/office/drawing/2014/main" val="3817062475"/>
                    </a:ext>
                  </a:extLst>
                </a:gridCol>
              </a:tblGrid>
              <a:tr h="432000"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9M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10M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11M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8902404"/>
                  </a:ext>
                </a:extLst>
              </a:tr>
              <a:tr h="4320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2w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9577917"/>
                  </a:ext>
                </a:extLst>
              </a:tr>
              <a:tr h="6856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기본 알고리즘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rowSpan="5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중간고사</a:t>
                      </a:r>
                    </a:p>
                  </a:txBody>
                  <a:tcPr vert="eaVert" anchor="ctr"/>
                </a:tc>
                <a:tc rowSpan="5"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9386759"/>
                  </a:ext>
                </a:extLst>
              </a:tr>
              <a:tr h="6173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유전 알고리즘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5518446"/>
                  </a:ext>
                </a:extLst>
              </a:tr>
              <a:tr h="6173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막대 고리 검출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9993668"/>
                  </a:ext>
                </a:extLst>
              </a:tr>
              <a:tr h="6173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 </a:t>
                      </a:r>
                      <a:r>
                        <a:rPr lang="ko-KR" altLang="en-US" dirty="0"/>
                        <a:t>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0369839"/>
                  </a:ext>
                </a:extLst>
              </a:tr>
              <a:tr h="6173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디버깅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742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9159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02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1188821" y="312033"/>
            <a:ext cx="813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Project Schedule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1188821" y="558134"/>
            <a:ext cx="8134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Current Process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A3AF474-5FCE-4201-AE34-9EEE28897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0FEF40-8A07-46D3-9B57-9DEA82C46E8C}"/>
              </a:ext>
            </a:extLst>
          </p:cNvPr>
          <p:cNvSpPr txBox="1"/>
          <p:nvPr/>
        </p:nvSpPr>
        <p:spPr>
          <a:xfrm>
            <a:off x="1102291" y="1169726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유전 알고리즘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272C8CB-C814-4374-96EA-80D3A12E65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402" y="2942085"/>
            <a:ext cx="4812437" cy="1746449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A38E5EF5-FEDC-4285-BD0D-F6FAA06C378B}"/>
              </a:ext>
            </a:extLst>
          </p:cNvPr>
          <p:cNvSpPr/>
          <p:nvPr/>
        </p:nvSpPr>
        <p:spPr>
          <a:xfrm>
            <a:off x="669229" y="1716412"/>
            <a:ext cx="3150097" cy="3693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고리 개수 입력</a:t>
            </a:r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BADE1145-44D7-442C-A121-6438F303C773}"/>
              </a:ext>
            </a:extLst>
          </p:cNvPr>
          <p:cNvSpPr/>
          <p:nvPr/>
        </p:nvSpPr>
        <p:spPr>
          <a:xfrm>
            <a:off x="2043953" y="2277035"/>
            <a:ext cx="367553" cy="5558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921A257-8965-401F-B2C7-B156C05613E6}"/>
              </a:ext>
            </a:extLst>
          </p:cNvPr>
          <p:cNvSpPr/>
          <p:nvPr/>
        </p:nvSpPr>
        <p:spPr>
          <a:xfrm>
            <a:off x="6248400" y="1539057"/>
            <a:ext cx="5549153" cy="37218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1</a:t>
            </a:r>
            <a:r>
              <a:rPr lang="ko-KR" altLang="en-US" dirty="0"/>
              <a:t> </a:t>
            </a:r>
            <a:r>
              <a:rPr lang="en-US" altLang="ko-KR" dirty="0"/>
              <a:t>generation</a:t>
            </a:r>
          </a:p>
          <a:p>
            <a:r>
              <a:rPr lang="ko-KR" altLang="en-US" dirty="0"/>
              <a:t>옮긴 수</a:t>
            </a:r>
            <a:r>
              <a:rPr lang="en-US" altLang="ko-KR" dirty="0"/>
              <a:t>[1], </a:t>
            </a:r>
            <a:r>
              <a:rPr lang="ko-KR" altLang="en-US" dirty="0"/>
              <a:t>옮긴 수</a:t>
            </a:r>
            <a:r>
              <a:rPr lang="en-US" altLang="ko-KR" dirty="0"/>
              <a:t>[2], </a:t>
            </a:r>
            <a:r>
              <a:rPr lang="ko-KR" altLang="en-US" dirty="0"/>
              <a:t>옮긴 수</a:t>
            </a:r>
            <a:r>
              <a:rPr lang="en-US" altLang="ko-KR" dirty="0"/>
              <a:t>[3], ….</a:t>
            </a:r>
          </a:p>
          <a:p>
            <a:endParaRPr lang="en-US" altLang="ko-KR" dirty="0"/>
          </a:p>
          <a:p>
            <a:r>
              <a:rPr lang="en-US" altLang="ko-KR" dirty="0"/>
              <a:t>….</a:t>
            </a:r>
            <a:r>
              <a:rPr lang="ko-KR" altLang="en-US" dirty="0" err="1"/>
              <a:t>옮긴수</a:t>
            </a:r>
            <a:r>
              <a:rPr lang="en-US" altLang="ko-KR" dirty="0"/>
              <a:t>[99], </a:t>
            </a:r>
            <a:r>
              <a:rPr lang="ko-KR" altLang="en-US" dirty="0"/>
              <a:t>옮긴 수</a:t>
            </a:r>
            <a:r>
              <a:rPr lang="en-US" altLang="ko-KR" dirty="0"/>
              <a:t>[100]</a:t>
            </a:r>
          </a:p>
          <a:p>
            <a:r>
              <a:rPr lang="ko-KR" altLang="en-US" dirty="0"/>
              <a:t>최솟값 </a:t>
            </a:r>
            <a:r>
              <a:rPr lang="en-US" altLang="ko-KR" dirty="0"/>
              <a:t>: n</a:t>
            </a:r>
          </a:p>
          <a:p>
            <a:endParaRPr lang="en-US" altLang="ko-KR" dirty="0"/>
          </a:p>
          <a:p>
            <a:r>
              <a:rPr lang="en-US" altLang="ko-KR" dirty="0"/>
              <a:t>2 generation</a:t>
            </a:r>
          </a:p>
          <a:p>
            <a:r>
              <a:rPr lang="en-US" altLang="ko-KR" dirty="0"/>
              <a:t>…..</a:t>
            </a:r>
          </a:p>
          <a:p>
            <a:r>
              <a:rPr lang="ko-KR" altLang="en-US" dirty="0"/>
              <a:t>최솟값 </a:t>
            </a:r>
            <a:r>
              <a:rPr lang="en-US" altLang="ko-KR" dirty="0"/>
              <a:t>: n</a:t>
            </a:r>
          </a:p>
          <a:p>
            <a:pPr algn="ctr"/>
            <a:r>
              <a:rPr lang="en-US" altLang="ko-KR" dirty="0"/>
              <a:t>.</a:t>
            </a:r>
          </a:p>
          <a:p>
            <a:pPr algn="ctr"/>
            <a:r>
              <a:rPr lang="en-US" altLang="ko-KR" dirty="0"/>
              <a:t>.</a:t>
            </a:r>
          </a:p>
          <a:p>
            <a:pPr algn="ctr"/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2408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02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1188821" y="312033"/>
            <a:ext cx="813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Project Schedule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1188821" y="558134"/>
            <a:ext cx="8134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Current Process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A3AF474-5FCE-4201-AE34-9EEE28897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pic>
        <p:nvPicPr>
          <p:cNvPr id="3" name="그림 2" descr="사진, 앉아있는, 쥐고있는, 테이블이(가) 표시된 사진&#10;&#10;자동 생성된 설명">
            <a:extLst>
              <a:ext uri="{FF2B5EF4-FFF2-40B4-BE49-F238E27FC236}">
                <a16:creationId xmlns:a16="http://schemas.microsoft.com/office/drawing/2014/main" id="{B5530AEE-509B-4A6D-8E26-5604EA785B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676" y="1701279"/>
            <a:ext cx="4751838" cy="440180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F9737A6-B10C-43A0-A2E3-07B5CD019A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488" y="1701279"/>
            <a:ext cx="4828178" cy="44018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0FEF40-8A07-46D3-9B57-9DEA82C46E8C}"/>
              </a:ext>
            </a:extLst>
          </p:cNvPr>
          <p:cNvSpPr txBox="1"/>
          <p:nvPr/>
        </p:nvSpPr>
        <p:spPr>
          <a:xfrm>
            <a:off x="1102291" y="1179917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유전 알고리즘 실행 결과</a:t>
            </a:r>
          </a:p>
        </p:txBody>
      </p:sp>
    </p:spTree>
    <p:extLst>
      <p:ext uri="{BB962C8B-B14F-4D97-AF65-F5344CB8AC3E}">
        <p14:creationId xmlns:p14="http://schemas.microsoft.com/office/powerpoint/2010/main" val="408535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한쪽 모서리 4">
            <a:extLst>
              <a:ext uri="{FF2B5EF4-FFF2-40B4-BE49-F238E27FC236}">
                <a16:creationId xmlns:a16="http://schemas.microsoft.com/office/drawing/2014/main" id="{56F53EBA-C514-4758-861B-139EA61CAD7F}"/>
              </a:ext>
            </a:extLst>
          </p:cNvPr>
          <p:cNvSpPr/>
          <p:nvPr/>
        </p:nvSpPr>
        <p:spPr>
          <a:xfrm>
            <a:off x="236168" y="254439"/>
            <a:ext cx="866123" cy="853852"/>
          </a:xfrm>
          <a:prstGeom prst="snip1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02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F42754-171B-438D-A345-0F00E3FE1047}"/>
              </a:ext>
            </a:extLst>
          </p:cNvPr>
          <p:cNvSpPr txBox="1"/>
          <p:nvPr/>
        </p:nvSpPr>
        <p:spPr>
          <a:xfrm>
            <a:off x="1188821" y="312033"/>
            <a:ext cx="813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Project Schedule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4C3633D-FD30-4A26-A867-894FBEB990E8}"/>
              </a:ext>
            </a:extLst>
          </p:cNvPr>
          <p:cNvCxnSpPr/>
          <p:nvPr/>
        </p:nvCxnSpPr>
        <p:spPr>
          <a:xfrm>
            <a:off x="142875" y="142875"/>
            <a:ext cx="1189672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96959C4-9456-40B3-9224-8BC66D2B699A}"/>
              </a:ext>
            </a:extLst>
          </p:cNvPr>
          <p:cNvCxnSpPr>
            <a:cxnSpLocks/>
          </p:cNvCxnSpPr>
          <p:nvPr/>
        </p:nvCxnSpPr>
        <p:spPr>
          <a:xfrm>
            <a:off x="142875" y="6696075"/>
            <a:ext cx="1022624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338CCA-2B1C-45B3-AD40-E350B22ED4B7}"/>
              </a:ext>
            </a:extLst>
          </p:cNvPr>
          <p:cNvSpPr txBox="1"/>
          <p:nvPr/>
        </p:nvSpPr>
        <p:spPr>
          <a:xfrm>
            <a:off x="1188821" y="558134"/>
            <a:ext cx="8134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Current Process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A3AF474-5FCE-4201-AE34-9EEE28897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42009" r="37431" b="34445"/>
          <a:stretch/>
        </p:blipFill>
        <p:spPr>
          <a:xfrm>
            <a:off x="10369118" y="6092448"/>
            <a:ext cx="1733141" cy="62267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1CFB1B-79CC-4325-9386-0E71880EFD06}"/>
              </a:ext>
            </a:extLst>
          </p:cNvPr>
          <p:cNvSpPr txBox="1"/>
          <p:nvPr/>
        </p:nvSpPr>
        <p:spPr>
          <a:xfrm>
            <a:off x="1188820" y="1344265"/>
            <a:ext cx="381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고리 검출</a:t>
            </a:r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7" name="그림 6" descr="실내, 칫솔, 장난감, 작은이(가) 표시된 사진&#10;&#10;자동 생성된 설명">
            <a:extLst>
              <a:ext uri="{FF2B5EF4-FFF2-40B4-BE49-F238E27FC236}">
                <a16:creationId xmlns:a16="http://schemas.microsoft.com/office/drawing/2014/main" id="{8806C596-7E65-4125-BB57-8A9F852B60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820" y="1864569"/>
            <a:ext cx="4652730" cy="312886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7B9F881-6EA8-412B-AB06-22C9C41F49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452" y="1864570"/>
            <a:ext cx="1689214" cy="108891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F29234C-A35D-4899-AB12-0D0C98597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237" y="4158966"/>
            <a:ext cx="5351399" cy="1904866"/>
          </a:xfrm>
          <a:prstGeom prst="rect">
            <a:avLst/>
          </a:prstGeom>
        </p:spPr>
      </p:pic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1BB6B751-2699-4F53-9B51-EF1AB7F64E00}"/>
              </a:ext>
            </a:extLst>
          </p:cNvPr>
          <p:cNvSpPr/>
          <p:nvPr/>
        </p:nvSpPr>
        <p:spPr>
          <a:xfrm>
            <a:off x="6899223" y="3042400"/>
            <a:ext cx="295836" cy="932329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08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5FFFDD444FF3114F88E68AD479559DC5" ma:contentTypeVersion="2" ma:contentTypeDescription="새 문서를 만듭니다." ma:contentTypeScope="" ma:versionID="d1a221d0281e560ccbe66724ded81bcd">
  <xsd:schema xmlns:xsd="http://www.w3.org/2001/XMLSchema" xmlns:xs="http://www.w3.org/2001/XMLSchema" xmlns:p="http://schemas.microsoft.com/office/2006/metadata/properties" xmlns:ns3="335d434d-6869-42b5-9a75-58ee28b0c88f" targetNamespace="http://schemas.microsoft.com/office/2006/metadata/properties" ma:root="true" ma:fieldsID="c87803c060ec550a07e8ae4be85cd768" ns3:_="">
    <xsd:import namespace="335d434d-6869-42b5-9a75-58ee28b0c88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5d434d-6869-42b5-9a75-58ee28b0c8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21AE9DB-ED9E-4640-A26C-92E60DD0B5E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CC2D66-B6B6-4C27-9D25-25030738BA80}">
  <ds:schemaRefs>
    <ds:schemaRef ds:uri="http://purl.org/dc/terms/"/>
    <ds:schemaRef ds:uri="335d434d-6869-42b5-9a75-58ee28b0c88f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C47CA17-73A2-45C9-BC73-6968232EE0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5d434d-6869-42b5-9a75-58ee28b0c8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2457</TotalTime>
  <Words>365</Words>
  <Application>Microsoft Office PowerPoint</Application>
  <PresentationFormat>와이드스크린</PresentationFormat>
  <Paragraphs>140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Braxton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 hana</dc:creator>
  <cp:lastModifiedBy>백수만</cp:lastModifiedBy>
  <cp:revision>37</cp:revision>
  <dcterms:created xsi:type="dcterms:W3CDTF">2018-09-04T13:26:51Z</dcterms:created>
  <dcterms:modified xsi:type="dcterms:W3CDTF">2020-10-30T08:21:05Z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0x0101005FFFDD444FF3114F88E68AD479559DC5</vt:lpwstr>
  </property>
</Properties>
</file>

<file path=docProps/thumbnail.jpeg>
</file>